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80" r:id="rId24"/>
    <p:sldId id="27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  <a:srgbClr val="0000FF"/>
    <a:srgbClr val="00FFFF"/>
    <a:srgbClr val="FF99CC"/>
    <a:srgbClr val="00FF00"/>
    <a:srgbClr val="FF66CC"/>
    <a:srgbClr val="CC3300"/>
    <a:srgbClr val="0E1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E0507-5494-4643-BC68-AA010A03A36C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18EC5-67A7-45CF-8480-43981CA01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9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18EC5-67A7-45CF-8480-43981CA015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7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18EC5-67A7-45CF-8480-43981CA0151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4BF4-71AC-4EB5-80B9-68EA9B439EC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A8A-E426-4009-9525-2BF81440E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2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4BF4-71AC-4EB5-80B9-68EA9B439EC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A8A-E426-4009-9525-2BF81440E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5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4BF4-71AC-4EB5-80B9-68EA9B439EC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A8A-E426-4009-9525-2BF81440E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2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4BF4-71AC-4EB5-80B9-68EA9B439EC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A8A-E426-4009-9525-2BF81440E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9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4BF4-71AC-4EB5-80B9-68EA9B439EC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A8A-E426-4009-9525-2BF81440E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4BF4-71AC-4EB5-80B9-68EA9B439EC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A8A-E426-4009-9525-2BF81440E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4BF4-71AC-4EB5-80B9-68EA9B439EC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A8A-E426-4009-9525-2BF81440E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9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4BF4-71AC-4EB5-80B9-68EA9B439EC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A8A-E426-4009-9525-2BF81440E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4BF4-71AC-4EB5-80B9-68EA9B439EC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A8A-E426-4009-9525-2BF81440E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0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4BF4-71AC-4EB5-80B9-68EA9B439EC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A8A-E426-4009-9525-2BF81440E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4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4BF4-71AC-4EB5-80B9-68EA9B439EC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8A8A-E426-4009-9525-2BF81440E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9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A4BF4-71AC-4EB5-80B9-68EA9B439EC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B8A8A-E426-4009-9525-2BF81440E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9" y="152400"/>
            <a:ext cx="9144000" cy="1107996"/>
          </a:xfrm>
          <a:prstGeom prst="rect">
            <a:avLst/>
          </a:prstGeom>
          <a:solidFill>
            <a:srgbClr val="FFFF00"/>
          </a:solidFill>
          <a:ln>
            <a:solidFill>
              <a:srgbClr val="00FF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600" b="1" spc="50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ศีลอภัยบาป</a:t>
            </a:r>
            <a:endParaRPr lang="en-US" sz="6600" b="1" spc="50" dirty="0">
              <a:ln w="11430">
                <a:noFill/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84" y="1594280"/>
            <a:ext cx="3333750" cy="3990975"/>
          </a:xfrm>
          <a:prstGeom prst="rect">
            <a:avLst/>
          </a:prstGeom>
          <a:solidFill>
            <a:srgbClr val="FFFF00"/>
          </a:solidFill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986719" y="651944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b="1" dirty="0" smtClean="0">
                <a:solidFill>
                  <a:schemeClr val="bg1"/>
                </a:solidFill>
              </a:rPr>
              <a:t>คุณพ่อวุฒิเลิศ  แห่ล้อม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3400"/>
            <a:ext cx="9144000" cy="5410200"/>
          </a:xfrm>
          <a:prstGeom prst="rect">
            <a:avLst/>
          </a:prstGeom>
          <a:solidFill>
            <a:srgbClr val="0E130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6132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74320">
              <a:lnSpc>
                <a:spcPct val="120000"/>
              </a:lnSpc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1. </a:t>
            </a:r>
            <a:r>
              <a:rPr lang="th-TH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ผู้ที่มีอำนาจในการโปรดศีลอภัยบาป</a:t>
            </a:r>
          </a:p>
          <a:p>
            <a:pPr defTabSz="182880">
              <a:lnSpc>
                <a:spcPct val="12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</a:t>
            </a:r>
            <a:r>
              <a:rPr 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โดยภาพรวมทั่วไป ถือเป็นหน้าที่ของพระสงฆ์ (ผู้รับศีลบวช)</a:t>
            </a:r>
          </a:p>
          <a:p>
            <a:pPr defTabSz="182880">
              <a:lnSpc>
                <a:spcPct val="120000"/>
              </a:lnSpc>
            </a:pPr>
            <a:r>
              <a:rPr lang="th-TH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</a:t>
            </a:r>
            <a:r>
              <a:rPr lang="th-TH" sz="3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en-US" sz="3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สมเด็จพระสันตะปาปาและพระคาร์ดินัล มีอำนาจโปรด</a:t>
            </a:r>
          </a:p>
          <a:p>
            <a:pPr defTabSz="182880">
              <a:lnSpc>
                <a:spcPct val="80000"/>
              </a:lnSpc>
            </a:pPr>
            <a:r>
              <a:rPr lang="th-TH" sz="3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		ศีลอภัยบาปได้ทั่วโลก</a:t>
            </a:r>
            <a:endParaRPr lang="th-TH" sz="3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120000"/>
              </a:lnSpc>
            </a:pPr>
            <a:r>
              <a:rPr lang="th-TH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</a:t>
            </a:r>
            <a:r>
              <a:rPr lang="th-TH" sz="34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en-US" sz="3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พระสังฆราชมีอำนาจโปรดศีลอภัยบาปได้ทุกแห่ง เว้นแต่	</a:t>
            </a:r>
          </a:p>
          <a:p>
            <a:pPr defTabSz="182880">
              <a:lnSpc>
                <a:spcPct val="80000"/>
              </a:lnSpc>
            </a:pPr>
            <a:r>
              <a:rPr lang="th-TH" sz="3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		พระสังฆราชสังฆมณฑลจะห้ามเป็นการเฉพาะ</a:t>
            </a:r>
            <a:endParaRPr lang="th-TH" sz="34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120000"/>
              </a:lnSpc>
            </a:pPr>
            <a:r>
              <a:rPr lang="th-TH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</a:t>
            </a:r>
            <a:r>
              <a:rPr lang="en-US" sz="3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มีบางกรณี พระสงฆ์ผู้โปรดศีลอภัยบาปต้องได้รับการ</a:t>
            </a:r>
          </a:p>
          <a:p>
            <a:pPr defTabSz="182880">
              <a:lnSpc>
                <a:spcPct val="80000"/>
              </a:lnSpc>
            </a:pPr>
            <a:r>
              <a:rPr lang="th-TH" sz="3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	มอบอำนาจจากผู้ทรงอำนาจหรือตามกฎหมาย เช่น </a:t>
            </a:r>
          </a:p>
          <a:p>
            <a:pPr defTabSz="182880">
              <a:lnSpc>
                <a:spcPct val="80000"/>
              </a:lnSpc>
            </a:pPr>
            <a:r>
              <a:rPr lang="th-TH" sz="3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	พระสงฆ์ผู้ฟังแก้บาปประจำอารามฯ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0531" y="0"/>
            <a:ext cx="5985669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  <a:spcBef>
                <a:spcPts val="1200"/>
              </a:spcBef>
            </a:pPr>
            <a:endParaRPr lang="en-US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39" y="136891"/>
            <a:ext cx="1940561" cy="1082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1839" y="136891"/>
            <a:ext cx="1940561" cy="10823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0532" y="54703"/>
            <a:ext cx="598566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th-TH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ศาสนบริกรศีลอภัยบาป</a:t>
            </a:r>
            <a:endParaRPr lang="en-US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73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3400"/>
            <a:ext cx="9144000" cy="5257800"/>
          </a:xfrm>
          <a:prstGeom prst="rect">
            <a:avLst/>
          </a:prstGeom>
          <a:solidFill>
            <a:srgbClr val="0E130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91440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">
              <a:lnSpc>
                <a:spcPct val="12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</a:t>
            </a:r>
            <a:r>
              <a:rPr 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พระสงฆ์ทุกองค์สามารถโปรดศีลอภัยบาปได้เสมอในกรณีที่</a:t>
            </a:r>
          </a:p>
          <a:p>
            <a:pPr defTabSz="182880">
              <a:lnSpc>
                <a:spcPct val="80000"/>
              </a:lnSpc>
            </a:pPr>
            <a:r>
              <a:rPr lang="th-TH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	ผู้รับศีลอยู่ในภัยความตาย</a:t>
            </a:r>
          </a:p>
          <a:p>
            <a:pPr defTabSz="182880">
              <a:lnSpc>
                <a:spcPct val="120000"/>
              </a:lnSpc>
              <a:spcBef>
                <a:spcPts val="1200"/>
              </a:spcBef>
            </a:pPr>
            <a:r>
              <a:rPr lang="th-TH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</a:t>
            </a:r>
            <a:r>
              <a:rPr lang="th-TH" sz="34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en-US" sz="3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ผู้โปรดศีลอภัยบาปต้องรักษาความลับในที่แก้บาปขั้นสูงสุด </a:t>
            </a:r>
          </a:p>
          <a:p>
            <a:pPr defTabSz="182880">
              <a:lnSpc>
                <a:spcPct val="80000"/>
              </a:lnSpc>
            </a:pPr>
            <a:r>
              <a:rPr lang="th-TH" sz="34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	แม้ต้องตาย</a:t>
            </a:r>
            <a:r>
              <a:rPr lang="th-TH" sz="34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ถ้ามีล่ามแปล ล่ามก็ต้องรักษาความลับเช่นกัน</a:t>
            </a: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</a:t>
            </a:r>
          </a:p>
          <a:p>
            <a:pPr defTabSz="182880">
              <a:lnSpc>
                <a:spcPct val="120000"/>
              </a:lnSpc>
              <a:spcBef>
                <a:spcPts val="1200"/>
              </a:spcBef>
            </a:pPr>
            <a:r>
              <a:rPr lang="th-TH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</a:t>
            </a:r>
            <a:r>
              <a:rPr lang="en-US" sz="3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กำหนดกิจใช้โทษบาปตามความเหมาะสม</a:t>
            </a:r>
          </a:p>
          <a:p>
            <a:pPr defTabSz="182880">
              <a:lnSpc>
                <a:spcPct val="120000"/>
              </a:lnSpc>
              <a:spcBef>
                <a:spcPts val="600"/>
              </a:spcBef>
            </a:pPr>
            <a:r>
              <a:rPr lang="th-TH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-		พระสงฆ์ผู้มีหน้าที่ในการปกครอง เช่น อธิการบ้าน ไม่ควรฟังแก้</a:t>
            </a:r>
          </a:p>
          <a:p>
            <a:pPr defTabSz="182880">
              <a:lnSpc>
                <a:spcPct val="80000"/>
              </a:lnSpc>
            </a:pP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		บาปของเณร ยกเว้นในกรณีจำเป็น</a:t>
            </a:r>
          </a:p>
        </p:txBody>
      </p:sp>
    </p:spTree>
    <p:extLst>
      <p:ext uri="{BB962C8B-B14F-4D97-AF65-F5344CB8AC3E}">
        <p14:creationId xmlns:p14="http://schemas.microsoft.com/office/powerpoint/2010/main" val="20163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3400"/>
            <a:ext cx="9144000" cy="52578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247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9144000" cy="397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">
              <a:lnSpc>
                <a:spcPct val="15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ต้องสำนึก คือ รู้ตัวและยอมรับในความผิดบาป</a:t>
            </a:r>
          </a:p>
          <a:p>
            <a:pPr defTabSz="182880">
              <a:lnSpc>
                <a:spcPct val="150000"/>
              </a:lnSpc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</a:t>
            </a: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ตั้งใจที่จะกลับมาหาพระ และไม่ทำบาปอีก</a:t>
            </a:r>
            <a:endParaRPr lang="th-TH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150000"/>
              </a:lnSpc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</a:t>
            </a: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เป็นพันธะที่ต้องไปสารภาพบาป</a:t>
            </a:r>
            <a:endParaRPr lang="th-TH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150000"/>
              </a:lnSpc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เป็นสิทธิของทุกคนที่จะเลือกสารภาพบาปกับพระสงฆ์องค์ใด</a:t>
            </a:r>
          </a:p>
          <a:p>
            <a:pPr defTabSz="182880">
              <a:lnSpc>
                <a:spcPct val="80000"/>
              </a:lnSpc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	ก็ได้ ที่ได้รับการรับรองอย่างถูกต้อง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0531" y="0"/>
            <a:ext cx="5985669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  <a:spcBef>
                <a:spcPts val="1200"/>
              </a:spcBef>
            </a:pPr>
            <a:endParaRPr lang="en-US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0531" y="72478"/>
            <a:ext cx="598566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th-TH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ผู้สารภาพบาป</a:t>
            </a:r>
            <a:endParaRPr lang="en-US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39" y="136891"/>
            <a:ext cx="1940561" cy="1082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1839" y="136891"/>
            <a:ext cx="1940561" cy="10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3400"/>
            <a:ext cx="9144000" cy="52578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14400"/>
            <a:ext cx="9144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">
              <a:lnSpc>
                <a:spcPct val="15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</a:t>
            </a:r>
            <a:r>
              <a:rPr 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คือ การยกโทษชั่วคราวต่อหน้าพระเจ้า เพื่อชดเชยบาป</a:t>
            </a:r>
          </a:p>
          <a:p>
            <a:pPr defTabSz="182880">
              <a:lnSpc>
                <a:spcPct val="80000"/>
              </a:lnSpc>
            </a:pPr>
            <a:r>
              <a:rPr lang="th-TH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ซึ่งเป็นความผิดที่ได้รับการอภัยแล้ว </a:t>
            </a:r>
            <a:r>
              <a:rPr lang="th-TH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โดยทำตามเงื่อนไขที่ได้กำหนด</a:t>
            </a: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ไว้</a:t>
            </a:r>
          </a:p>
          <a:p>
            <a:pPr defTabSz="182880">
              <a:lnSpc>
                <a:spcPct val="150000"/>
              </a:lnSpc>
            </a:pP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-</a:t>
            </a:r>
            <a:r>
              <a:rPr lang="th-TH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สมเด็จพระสันตะปาปาเป็นผู้มีอำนาจสูงสุด </a:t>
            </a:r>
          </a:p>
          <a:p>
            <a:pPr defTabSz="182880">
              <a:lnSpc>
                <a:spcPct val="80000"/>
              </a:lnSpc>
            </a:pP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ที่จะให้พระคุณการุณย์ได้ หรือ บุคคลผู้มีอำนาจตามกฎหมาย </a:t>
            </a:r>
          </a:p>
          <a:p>
            <a:pPr defTabSz="182880">
              <a:lnSpc>
                <a:spcPct val="80000"/>
              </a:lnSpc>
            </a:pP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เช่น การอวยพรของพระสงฆ์บวชใหม่  ฯลฯ</a:t>
            </a:r>
            <a:endParaRPr lang="th-TH" sz="3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150000"/>
              </a:lnSpc>
            </a:pPr>
            <a:r>
              <a:rPr lang="th-TH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</a:t>
            </a:r>
            <a:r>
              <a:rPr lang="th-TH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ผู้ที่จะรับพระคุณการุณย์ ได้ต้องได้รับศีลล้างบาป  ไม่ถูกตัด</a:t>
            </a:r>
            <a:r>
              <a:rPr lang="th-TH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ออกจาก</a:t>
            </a:r>
            <a:endParaRPr lang="th-TH" sz="3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80000"/>
              </a:lnSpc>
            </a:pPr>
            <a:r>
              <a:rPr lang="th-TH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พระศาสนจักร และอยู่ในสถานะพระหรรษทาน มีเจตนาจะ											รับพระคุณการุณย์ และทำตามระเบียบปฏิบัติ</a:t>
            </a:r>
            <a:endParaRPr lang="th-TH" sz="3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0531" y="0"/>
            <a:ext cx="5985669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  <a:spcBef>
                <a:spcPts val="1200"/>
              </a:spcBef>
            </a:pPr>
            <a:endParaRPr lang="en-US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39" y="136891"/>
            <a:ext cx="1940561" cy="1082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1839" y="136891"/>
            <a:ext cx="1940561" cy="10823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0531" y="68759"/>
            <a:ext cx="598566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th-TH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พระคุณการุณย์</a:t>
            </a:r>
            <a:endParaRPr lang="en-US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309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3400"/>
            <a:ext cx="9144000" cy="57150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0531" y="0"/>
            <a:ext cx="5985669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  <a:spcBef>
                <a:spcPts val="1200"/>
              </a:spcBef>
            </a:pPr>
            <a:endParaRPr lang="en-US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39" y="136891"/>
            <a:ext cx="1940561" cy="1082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1839" y="136891"/>
            <a:ext cx="1940561" cy="10823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0532" y="72479"/>
            <a:ext cx="598566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th-TH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บาปทำแท้ง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93887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">
              <a:lnSpc>
                <a:spcPct val="120000"/>
              </a:lnSpc>
            </a:pPr>
            <a:r>
              <a:rPr lang="th-TH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</a:t>
            </a:r>
            <a:r>
              <a:rPr 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ผู้ที่กระทำบาปนี้ คือ หญิงผู้รับการทำแท้ง ผู้เกี่ยวข้อง คือแพทย์ 	พยาบาล </a:t>
            </a:r>
          </a:p>
          <a:p>
            <a:pPr defTabSz="182880">
              <a:lnSpc>
                <a:spcPct val="80000"/>
              </a:lnSpc>
            </a:pPr>
            <a:r>
              <a:rPr lang="th-TH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รวมถึงผู้ที่แนะนำ และช่วยเหลือด้วย</a:t>
            </a:r>
            <a:endParaRPr lang="th-TH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120000"/>
              </a:lnSpc>
            </a:pPr>
            <a:r>
              <a:rPr lang="th-TH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	</a:t>
            </a:r>
            <a:r>
              <a:rPr 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บาปนี้มีโทษร้ายแรงโดยตัวของมัน คือ ผู้ทำจะมีโทษถูกตัด</a:t>
            </a:r>
            <a:r>
              <a:rPr lang="th-TH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ขาดจากพระศาสน</a:t>
            </a:r>
            <a:r>
              <a:rPr lang="th-TH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จักร</a:t>
            </a:r>
          </a:p>
          <a:p>
            <a:pPr defTabSz="182880">
              <a:lnSpc>
                <a:spcPct val="80000"/>
              </a:lnSpc>
            </a:pPr>
            <a:r>
              <a:rPr lang="th-TH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โดยอัตโนมัติทันที ไม่ว่าจะมีคนรู้หรือไม่ก็ตาม</a:t>
            </a:r>
            <a:endParaRPr lang="th-TH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120000"/>
              </a:lnSpc>
            </a:pPr>
            <a:r>
              <a:rPr lang="th-TH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	</a:t>
            </a:r>
            <a:r>
              <a:rPr 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การยกบาปนี้ถูกสงวนไว้ให้เป็นหน้าที่ของพระสังฆราชเท่านั้นที่</a:t>
            </a:r>
            <a:r>
              <a:rPr lang="th-TH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สามารถยกโทษได้</a:t>
            </a:r>
          </a:p>
          <a:p>
            <a:pPr defTabSz="182880">
              <a:lnSpc>
                <a:spcPct val="80000"/>
              </a:lnSpc>
            </a:pPr>
            <a:r>
              <a:rPr lang="th-TH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และในทางปฏิบัติ พระสงฆ์ที่จะต้องยกบาปนี้ จะต้องขออนุญาตจากพระสังฆราช </a:t>
            </a:r>
          </a:p>
          <a:p>
            <a:pPr defTabSz="182880">
              <a:lnSpc>
                <a:spcPct val="80000"/>
              </a:lnSpc>
            </a:pPr>
            <a:r>
              <a:rPr lang="th-TH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หรือผู้รับมอบอำนาจเสียก่อน</a:t>
            </a:r>
          </a:p>
          <a:p>
            <a:pPr defTabSz="182880">
              <a:lnSpc>
                <a:spcPct val="120000"/>
              </a:lnSpc>
            </a:pPr>
            <a:r>
              <a:rPr lang="th-TH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		ดังนั้น เมื่อมีผู้มาขอแก้บาปนี้ พระสงฆ์จะต้องอธิบายให้เขาทราบและให้เขากลับ </a:t>
            </a:r>
          </a:p>
          <a:p>
            <a:pPr defTabSz="182880">
              <a:lnSpc>
                <a:spcPct val="80000"/>
              </a:lnSpc>
            </a:pPr>
            <a:r>
              <a:rPr lang="th-TH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มาแก้บาปในภายหลัง เพราะพระสงฆ์จะต้องขออำนาจในการยกโทษก่อนนั้นเอง</a:t>
            </a:r>
          </a:p>
          <a:p>
            <a:pPr defTabSz="182880">
              <a:lnSpc>
                <a:spcPct val="120000"/>
              </a:lnSpc>
            </a:pPr>
            <a:r>
              <a:rPr lang="th-TH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		อำนาจนั้นก็คือ อำนาจของการรับผู้ทำบาปนี้ กลับเข้ามาเป็นสมาชิกของ</a:t>
            </a:r>
          </a:p>
          <a:p>
            <a:pPr defTabSz="182880">
              <a:lnSpc>
                <a:spcPct val="80000"/>
              </a:lnSpc>
            </a:pPr>
            <a:r>
              <a:rPr lang="th-TH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พระศาสนจักรเสียก่อนจากนั้นจึงจะยกบาปเขาได้</a:t>
            </a:r>
            <a:endParaRPr lang="th-TH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90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08760"/>
            <a:ext cx="9144000" cy="42062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en-US" sz="4000" b="1" dirty="0" smtClean="0">
                <a:cs typeface="IrisUPC" pitchFamily="34" charset="-34"/>
              </a:rPr>
              <a:t>	</a:t>
            </a:r>
            <a:r>
              <a:rPr lang="th-TH" sz="4000" b="1" dirty="0" smtClean="0">
                <a:cs typeface="IrisUPC" pitchFamily="34" charset="-34"/>
              </a:rPr>
              <a:t>พระเยซูคริสตเจ้าทรงตั้งศีลอภัยบาปนี้ขึ้น </a:t>
            </a:r>
            <a:r>
              <a:rPr lang="th-TH" sz="4800" b="1" dirty="0" smtClean="0">
                <a:solidFill>
                  <a:srgbClr val="FFFF00"/>
                </a:solidFill>
                <a:cs typeface="IrisUPC" pitchFamily="34" charset="-34"/>
              </a:rPr>
              <a:t>เพื่อทรงช่วยให้มนุษย์จะได้สามารถชำระล้างมลทินบาปและความผิดให้หมดไป</a:t>
            </a:r>
            <a:r>
              <a:rPr lang="th-TH" sz="4000" b="1" dirty="0" smtClean="0">
                <a:cs typeface="IrisUPC" pitchFamily="34" charset="-34"/>
              </a:rPr>
              <a:t> ให้มีชีวิตพระหรรษทานเป็นหนึ่งเดียวกับพระเป็นเจ้าอีกครั้งหนึ่ง</a:t>
            </a:r>
            <a:endParaRPr lang="en-US" sz="4000" b="1" dirty="0">
              <a:cs typeface="IrisUPC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"/>
            <a:ext cx="1700371" cy="14434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24200" y="131685"/>
            <a:ext cx="2895600" cy="10288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ศีลอภัยบาป</a:t>
            </a:r>
            <a:endParaRPr lang="en-US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04800"/>
            <a:ext cx="1757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5400" b="1" spc="50" dirty="0">
                <a:ln w="11430"/>
                <a:solidFill>
                  <a:srgbClr val="FF00FF"/>
                </a:solidFill>
                <a:cs typeface="IrisUPC" pitchFamily="34" charset="-34"/>
              </a:rPr>
              <a:t>สรุป</a:t>
            </a:r>
            <a:endParaRPr lang="en-US" sz="5400" b="1" spc="50" dirty="0">
              <a:ln w="11430"/>
              <a:solidFill>
                <a:srgbClr val="FF00FF"/>
              </a:solidFill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04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"/>
            <a:ext cx="9144000" cy="457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4000" b="1" dirty="0" smtClean="0">
                <a:solidFill>
                  <a:prstClr val="white"/>
                </a:solidFill>
                <a:cs typeface="IrisUPC" pitchFamily="34" charset="-34"/>
              </a:rPr>
              <a:t>	ดังนั้น เมื่อพิจารณาดีๆ จะเห็นว่าความรักที่พระเป็นเจ้าทรงมีต่อเรามนุษย์นั้นยิ่งใหญ่เพียงใด เราสามารถเข้าใจทันทีว่า </a:t>
            </a:r>
            <a:r>
              <a:rPr lang="th-TH" sz="4800" b="1" dirty="0" smtClean="0">
                <a:solidFill>
                  <a:srgbClr val="FFFF00"/>
                </a:solidFill>
                <a:cs typeface="IrisUPC" pitchFamily="34" charset="-34"/>
              </a:rPr>
              <a:t>ความรักที่พระเยซูเจ้าทรงมีต่อมนุษย์นั้นหาที่เปรียบมิได้จริงๆ </a:t>
            </a:r>
            <a:r>
              <a:rPr lang="th-TH" sz="4000" b="1" dirty="0" smtClean="0">
                <a:solidFill>
                  <a:prstClr val="white"/>
                </a:solidFill>
                <a:cs typeface="IrisUPC" pitchFamily="34" charset="-34"/>
              </a:rPr>
              <a:t> ก่อนเสด็จขึ้นสวรรค์ ทรงตั้งศีลมหาสนิท และเมื่อทรงรู้ว่ามนุษย์จะทำบาปทำผิด ก็ทรงตั้ง</a:t>
            </a:r>
            <a:r>
              <a:rPr lang="th-TH" sz="4800" b="1" dirty="0" smtClean="0">
                <a:solidFill>
                  <a:srgbClr val="FFFF00"/>
                </a:solidFill>
                <a:cs typeface="IrisUPC" pitchFamily="34" charset="-34"/>
              </a:rPr>
              <a:t>ศีลอภัยบาป</a:t>
            </a:r>
            <a:r>
              <a:rPr lang="th-TH" sz="4000" b="1" dirty="0" smtClean="0">
                <a:solidFill>
                  <a:schemeClr val="bg1"/>
                </a:solidFill>
                <a:cs typeface="IrisUPC" pitchFamily="34" charset="-34"/>
              </a:rPr>
              <a:t>ไว้ด้วยเรียกว่าหาวิธีช่วยมนุษย์ทุกรูปแบบก็ว่าได้</a:t>
            </a:r>
            <a:endParaRPr lang="en-US" sz="4000" b="1" dirty="0">
              <a:solidFill>
                <a:schemeClr val="bg1"/>
              </a:solidFill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90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3400"/>
            <a:ext cx="9144000" cy="5257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4000" b="1" dirty="0" smtClean="0">
                <a:solidFill>
                  <a:prstClr val="white"/>
                </a:solidFill>
                <a:cs typeface="IrisUPC" pitchFamily="34" charset="-34"/>
              </a:rPr>
              <a:t>	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เมื่อพระเยซูเจ้าทรงตั้งศีลอภัยบาปแล้ว ทรงมอบอำนาจแห่งการยกบาปนี้ให้กับบรรดาอัครสาวกและบรรดาพระสังฆราช พระสงฆ์ ให้กระทำหน้าที่ยกบาปแทนพระองค์ในโลกนี้ด้วย โดยตรัสว่า  </a:t>
            </a:r>
            <a:r>
              <a:rPr lang="th-TH" sz="4000" b="1" dirty="0" smtClean="0">
                <a:solidFill>
                  <a:srgbClr val="FFFF00"/>
                </a:solidFill>
                <a:cs typeface="IrisUPC" pitchFamily="34" charset="-34"/>
              </a:rPr>
              <a:t>“ท่านจงรับพระจิตเจ้า บาปใดๆ ที่ท่านจะยก บาปนั้นๆ จะเป็นอันยกออก และบาปใดๆ ที่ท่านจะหน่วงไว้ บาปนั้นจะเป็นอันหน่วงไว้ด้วย” 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 </a:t>
            </a:r>
          </a:p>
          <a:p>
            <a:pPr algn="thaiDist"/>
            <a:r>
              <a:rPr lang="th-TH" sz="3200" b="1" dirty="0">
                <a:solidFill>
                  <a:prstClr val="white"/>
                </a:solidFill>
                <a:cs typeface="IrisUPC" pitchFamily="34" charset="-34"/>
              </a:rPr>
              <a:t>	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ดังนั้น ผู้โปรดศีลอภับบาป คือ </a:t>
            </a:r>
            <a:r>
              <a:rPr lang="th-TH" sz="4000" b="1" dirty="0" smtClean="0">
                <a:solidFill>
                  <a:srgbClr val="FFFF00"/>
                </a:solidFill>
                <a:cs typeface="IrisUPC" pitchFamily="34" charset="-34"/>
              </a:rPr>
              <a:t>บรรดาพระสงฆ์ 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ซึ่งได้ใช้อำนาจนี้โดยได้รับอำนาจจากพระเยซูเจ้า ด้วยคำกล่าวในเวลามีผู้ไปรับศีลอภัยบาปว่า </a:t>
            </a:r>
            <a:r>
              <a:rPr lang="th-TH" sz="4000" b="1" dirty="0" smtClean="0">
                <a:solidFill>
                  <a:srgbClr val="FFFF00"/>
                </a:solidFill>
                <a:cs typeface="IrisUPC" pitchFamily="34" charset="-34"/>
              </a:rPr>
              <a:t>“...ข้าพเจ้าอภัยบาปทั้งสิ้นของท่าน เดชะพระนาม พระบิดา และพระบุตร และพระจิต อาแมน”</a:t>
            </a:r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 พร้อมทั้งยกมืออวยพรให้แก่ผู้ไปแก้บาป</a:t>
            </a:r>
            <a:endParaRPr lang="en-US" sz="3200" b="1" dirty="0">
              <a:solidFill>
                <a:prstClr val="white"/>
              </a:solidFill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42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46"/>
            <a:ext cx="9144000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99FF"/>
                </a:solidFill>
                <a:cs typeface="IrisUPC" pitchFamily="34" charset="-34"/>
              </a:rPr>
              <a:t>วิธีการรับศีลอภัยบาปอย่างดี แน่นอนว่าตามเหตุผลที่สำคัญที่จะทำ</a:t>
            </a:r>
            <a:r>
              <a:rPr lang="th-TH" sz="3200" b="1" dirty="0" smtClean="0">
                <a:solidFill>
                  <a:srgbClr val="FF99FF"/>
                </a:solidFill>
                <a:cs typeface="IrisUPC" pitchFamily="34" charset="-34"/>
              </a:rPr>
              <a:t>ให้</a:t>
            </a:r>
            <a:endParaRPr lang="en-US" sz="3200" b="1" dirty="0" smtClean="0">
              <a:solidFill>
                <a:srgbClr val="FF99FF"/>
              </a:solidFill>
              <a:cs typeface="IrisUPC" pitchFamily="34" charset="-34"/>
            </a:endParaRPr>
          </a:p>
          <a:p>
            <a:pPr algn="ctr"/>
            <a:r>
              <a:rPr lang="th-TH" sz="3200" b="1" dirty="0" smtClean="0">
                <a:solidFill>
                  <a:srgbClr val="FF99FF"/>
                </a:solidFill>
                <a:cs typeface="IrisUPC" pitchFamily="34" charset="-34"/>
              </a:rPr>
              <a:t>ศีล</a:t>
            </a:r>
            <a:r>
              <a:rPr lang="th-TH" sz="3200" b="1" dirty="0">
                <a:solidFill>
                  <a:srgbClr val="FF99FF"/>
                </a:solidFill>
                <a:cs typeface="IrisUPC" pitchFamily="34" charset="-34"/>
              </a:rPr>
              <a:t>อภัยบาปเกิดผลอย่างเต็มที่แก่ผู้รับศีลนี้ จึงเรียกร้องลักษณะที่สำคัญ ดังนี้</a:t>
            </a:r>
            <a:endParaRPr lang="th-TH" b="1" dirty="0">
              <a:solidFill>
                <a:srgbClr val="FF99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58249"/>
            <a:ext cx="9144000" cy="408111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thaiDist">
              <a:lnSpc>
                <a:spcPct val="120000"/>
              </a:lnSpc>
            </a:pPr>
            <a:r>
              <a:rPr lang="en-US" sz="3200" b="1" dirty="0" smtClean="0">
                <a:solidFill>
                  <a:prstClr val="white"/>
                </a:solidFill>
                <a:cs typeface="IrisUPC" pitchFamily="34" charset="-34"/>
              </a:rPr>
              <a:t>	</a:t>
            </a:r>
            <a:r>
              <a:rPr lang="th-TH" sz="4400" b="1" dirty="0" smtClean="0">
                <a:solidFill>
                  <a:srgbClr val="FFFF00"/>
                </a:solidFill>
                <a:cs typeface="IrisUPC" pitchFamily="34" charset="-34"/>
              </a:rPr>
              <a:t>ก. </a:t>
            </a:r>
            <a:r>
              <a:rPr lang="th-TH" sz="4400" b="1" dirty="0">
                <a:solidFill>
                  <a:srgbClr val="FFFF00"/>
                </a:solidFill>
                <a:cs typeface="IrisUPC" pitchFamily="34" charset="-34"/>
              </a:rPr>
              <a:t>ความสำนึกผิด</a:t>
            </a:r>
            <a:r>
              <a:rPr lang="th-TH" sz="4400" b="1" dirty="0">
                <a:solidFill>
                  <a:prstClr val="white"/>
                </a:solidFill>
                <a:cs typeface="IrisUPC" pitchFamily="34" charset="-34"/>
              </a:rPr>
              <a:t> </a:t>
            </a:r>
            <a:r>
              <a:rPr lang="th-TH" sz="3200" b="1" dirty="0">
                <a:solidFill>
                  <a:prstClr val="white"/>
                </a:solidFill>
                <a:cs typeface="IrisUPC" pitchFamily="34" charset="-34"/>
              </a:rPr>
              <a:t>หมายถึง การรับศีลอภัยบาปที่ดีและมี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คุณค่า</a:t>
            </a:r>
            <a:r>
              <a:rPr lang="th-TH" sz="3200" b="1" dirty="0">
                <a:solidFill>
                  <a:prstClr val="white"/>
                </a:solidFill>
                <a:cs typeface="IrisUPC" pitchFamily="34" charset="-34"/>
              </a:rPr>
              <a:t>นั้น ย่อมต้องการการยอมรับเสียก่อนว่า ตนเองกระทำผิด และปรารถนาจะแก้ไขความผิดนั้นด้วยจริงใจ ลักษณะเช่นนี้เราเรียกว่า </a:t>
            </a:r>
            <a:r>
              <a:rPr lang="th-TH" sz="4400" b="1" dirty="0">
                <a:solidFill>
                  <a:srgbClr val="FFFF00"/>
                </a:solidFill>
                <a:cs typeface="IrisUPC" pitchFamily="34" charset="-34"/>
              </a:rPr>
              <a:t>“สำนึกผิด”</a:t>
            </a:r>
            <a:r>
              <a:rPr lang="th-TH" sz="3200" b="1" dirty="0">
                <a:solidFill>
                  <a:prstClr val="white"/>
                </a:solidFill>
                <a:cs typeface="IrisUPC" pitchFamily="34" charset="-34"/>
              </a:rPr>
              <a:t> ถือเป็นเงื่อนไขสำคัญที่สุด เพราะมิฉะนั้นแล้วจะไม่มีผลอะไรเลย เหมือนกับคนไข้จะไปหาหมอรักษา เขาจะต้องยอมรับเสียก่อนว่าตัวเองป่วยและต้องการการรักษานั้น จะต้องร่วมมือกับหมออย่างเต็มที่ เพื่อการรักษานั้นจะเกิดผลอย่าง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ดี</a:t>
            </a:r>
          </a:p>
        </p:txBody>
      </p:sp>
    </p:spTree>
    <p:extLst>
      <p:ext uri="{BB962C8B-B14F-4D97-AF65-F5344CB8AC3E}">
        <p14:creationId xmlns:p14="http://schemas.microsoft.com/office/powerpoint/2010/main" val="1351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"/>
            <a:ext cx="9144000" cy="4419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3200" b="1" dirty="0" smtClean="0">
              <a:solidFill>
                <a:prstClr val="white"/>
              </a:solidFill>
              <a:cs typeface="IrisUPC" pitchFamily="34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	</a:t>
            </a:r>
            <a:r>
              <a:rPr lang="th-TH" sz="4400" b="1" dirty="0" smtClean="0">
                <a:solidFill>
                  <a:srgbClr val="FFFF00"/>
                </a:solidFill>
                <a:cs typeface="IrisUPC" pitchFamily="34" charset="-34"/>
              </a:rPr>
              <a:t>ข. ความตั้งใจจริงที่จะแก้ไขและไม่ทำผิดทำบาปอีก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 คือ การแสดงเจตนาหรือมีจิตใจแน่วแน่ที่จะพยายามเอาชนะความอ่อนแอ หรือการประจญล่อลวง ที่ทำให้ตกในบาปนั้นๆ ทั้งนี้ด้วยการวอนขอพระเมตตา ความช่วยเหลือจากพระเป็นเจ้า... แม้จะรู้ว่า อาจจะทำผิดทำบาปอีกก็ตาม เหมือนกับการเดินทางไปสู่จุดหมายปลายทาง มีบางครั้งอาจอ่อนล้าล้มลงบ้าง จำเป็นต้อง </a:t>
            </a:r>
            <a:r>
              <a:rPr lang="th-TH" sz="4400" b="1" dirty="0" smtClean="0">
                <a:solidFill>
                  <a:srgbClr val="FFFF00"/>
                </a:solidFill>
                <a:cs typeface="IrisUPC" pitchFamily="34" charset="-34"/>
              </a:rPr>
              <a:t>“ลุกขึ้น”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 และเดินต่อไปเสมอ</a:t>
            </a:r>
            <a:endParaRPr lang="th-TH" sz="3200" b="1" dirty="0">
              <a:solidFill>
                <a:prstClr val="white"/>
              </a:solidFill>
              <a:cs typeface="IrisUPC" pitchFamily="34" charset="-34"/>
            </a:endParaRPr>
          </a:p>
          <a:p>
            <a:pPr algn="thaiDist"/>
            <a:endParaRPr lang="th-TH" sz="3200" b="1" dirty="0" smtClean="0">
              <a:solidFill>
                <a:prstClr val="white"/>
              </a:solidFill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405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3400"/>
            <a:ext cx="9144000" cy="52578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992862"/>
            <a:ext cx="9144000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274320">
              <a:lnSpc>
                <a:spcPct val="130000"/>
              </a:lnSpc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4400" b="1" dirty="0">
                <a:solidFill>
                  <a:srgbClr val="FFFF00"/>
                </a:solidFill>
                <a:effectLst/>
                <a:cs typeface="IrisUPC" pitchFamily="34" charset="-34"/>
              </a:rPr>
              <a:t>1. เป็นเรื่องของผู้ที่เป็นผู้ใหญ่แล้ว คือ</a:t>
            </a:r>
          </a:p>
          <a:p>
            <a:pPr lvl="0" defTabSz="182880">
              <a:lnSpc>
                <a:spcPct val="130000"/>
              </a:lnSpc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	มีความสามารถแยกแยะสิ่งผิดสิ่งถูก (มีมโนธรรม)</a:t>
            </a:r>
          </a:p>
          <a:p>
            <a:pPr lvl="0" defTabSz="182880">
              <a:lnSpc>
                <a:spcPct val="130000"/>
              </a:lnSpc>
            </a:pP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-	มีจิตสำนึกยอมรับในความคิด (บาป) </a:t>
            </a: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ของตน</a:t>
            </a:r>
            <a:endParaRPr lang="th-TH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lvl="0" defTabSz="182880">
              <a:lnSpc>
                <a:spcPct val="130000"/>
              </a:lnSpc>
            </a:pP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-	มีความตั้งใจจริงที่จะแก้ไขความผิดนั้น</a:t>
            </a:r>
          </a:p>
          <a:p>
            <a:pPr lvl="0" defTabSz="182880">
              <a:lnSpc>
                <a:spcPct val="130000"/>
              </a:lnSpc>
            </a:pP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-	เป็นเรื่องส่วนตัวที่มีผลต่อส่วนรวม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0531" y="0"/>
            <a:ext cx="5985669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  <a:spcBef>
                <a:spcPts val="1200"/>
              </a:spcBef>
            </a:pPr>
            <a:endParaRPr lang="en-US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39" y="136891"/>
            <a:ext cx="1940561" cy="1082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1839" y="136891"/>
            <a:ext cx="1940561" cy="10823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10531" y="0"/>
            <a:ext cx="598566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th-TH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หลักคิด</a:t>
            </a:r>
            <a:endParaRPr lang="en-US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80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"/>
            <a:ext cx="9144000" cy="5029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3200" b="1" dirty="0" smtClean="0">
              <a:solidFill>
                <a:prstClr val="white"/>
              </a:solidFill>
              <a:cs typeface="IrisUPC" pitchFamily="34" charset="-34"/>
            </a:endParaRPr>
          </a:p>
          <a:p>
            <a:pPr algn="thaiDist">
              <a:spcAft>
                <a:spcPts val="1200"/>
              </a:spcAft>
            </a:pP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	</a:t>
            </a:r>
            <a:r>
              <a:rPr lang="th-TH" sz="4400" b="1" dirty="0" smtClean="0">
                <a:solidFill>
                  <a:srgbClr val="FFFF00"/>
                </a:solidFill>
                <a:cs typeface="IrisUPC" pitchFamily="34" charset="-34"/>
              </a:rPr>
              <a:t>ค. การสารภาพบาป (บอกบาป)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 คือ การเข้าไปยังที่แก้บาปและบอกบาปที่ตนเองได้กระทำไปทั้งหมด </a:t>
            </a:r>
          </a:p>
          <a:p>
            <a:pPr algn="thaiDist" defTabSz="274320">
              <a:lnSpc>
                <a:spcPct val="120000"/>
              </a:lnSpc>
            </a:pPr>
            <a:r>
              <a:rPr lang="th-TH" sz="2400" b="1" dirty="0" smtClean="0">
                <a:solidFill>
                  <a:srgbClr val="FFFF00"/>
                </a:solidFill>
                <a:cs typeface="IrisUPC" pitchFamily="34" charset="-34"/>
                <a:sym typeface="Wingdings"/>
              </a:rPr>
              <a:t>	</a:t>
            </a:r>
            <a:r>
              <a:rPr lang="th-TH" sz="2400" b="1" dirty="0" smtClean="0">
                <a:solidFill>
                  <a:srgbClr val="00FF00"/>
                </a:solidFill>
                <a:cs typeface="IrisUPC" pitchFamily="34" charset="-34"/>
                <a:sym typeface="Wingdings"/>
              </a:rPr>
              <a:t>		</a:t>
            </a:r>
            <a:r>
              <a:rPr lang="th-TH" sz="3200" b="1" dirty="0" smtClean="0">
                <a:solidFill>
                  <a:srgbClr val="00FF00"/>
                </a:solidFill>
                <a:cs typeface="IrisUPC" pitchFamily="34" charset="-34"/>
              </a:rPr>
              <a:t>บอกบาปทุกข้อทุกประการที่ได้กระทำ ด้วยเสียงดังฟังชัดพอสมควร</a:t>
            </a:r>
          </a:p>
          <a:p>
            <a:pPr algn="thaiDist" defTabSz="274320">
              <a:lnSpc>
                <a:spcPct val="120000"/>
              </a:lnSpc>
            </a:pP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	</a:t>
            </a:r>
            <a:r>
              <a:rPr lang="th-TH" sz="2400" b="1" dirty="0" smtClean="0">
                <a:solidFill>
                  <a:srgbClr val="FF99CC"/>
                </a:solidFill>
                <a:cs typeface="IrisUPC" pitchFamily="34" charset="-34"/>
                <a:sym typeface="Wingdings"/>
              </a:rPr>
              <a:t> </a:t>
            </a:r>
            <a:r>
              <a:rPr lang="th-TH" sz="3200" b="1" dirty="0" smtClean="0">
                <a:solidFill>
                  <a:srgbClr val="FF99CC"/>
                </a:solidFill>
                <a:cs typeface="IrisUPC" pitchFamily="34" charset="-34"/>
              </a:rPr>
              <a:t>ไม่ต้องบรรยายความเกินความจำเป็น</a:t>
            </a:r>
          </a:p>
          <a:p>
            <a:pPr algn="thaiDist" defTabSz="274320">
              <a:lnSpc>
                <a:spcPct val="120000"/>
              </a:lnSpc>
            </a:pPr>
            <a:r>
              <a:rPr lang="th-TH" sz="2400" b="1" dirty="0" smtClean="0">
                <a:solidFill>
                  <a:srgbClr val="FFFF00"/>
                </a:solidFill>
                <a:cs typeface="IrisUPC" pitchFamily="34" charset="-34"/>
                <a:sym typeface="Wingdings"/>
              </a:rPr>
              <a:t>	</a:t>
            </a:r>
            <a:r>
              <a:rPr lang="th-TH" sz="2400" b="1" dirty="0" smtClean="0">
                <a:solidFill>
                  <a:srgbClr val="00FFFF"/>
                </a:solidFill>
                <a:cs typeface="IrisUPC" pitchFamily="34" charset="-34"/>
                <a:sym typeface="Wingdings"/>
              </a:rPr>
              <a:t> </a:t>
            </a:r>
            <a:r>
              <a:rPr lang="th-TH" sz="3200" b="1" dirty="0" smtClean="0">
                <a:solidFill>
                  <a:srgbClr val="00FFFF"/>
                </a:solidFill>
                <a:cs typeface="IrisUPC" pitchFamily="34" charset="-34"/>
              </a:rPr>
              <a:t>ต้องบอกจำนวนครั้งเท่าที่จำได้</a:t>
            </a:r>
          </a:p>
          <a:p>
            <a:pPr algn="thaiDist" defTabSz="274320">
              <a:lnSpc>
                <a:spcPct val="120000"/>
              </a:lnSpc>
            </a:pPr>
            <a:r>
              <a:rPr lang="th-TH" sz="2400" b="1" dirty="0" smtClean="0">
                <a:solidFill>
                  <a:srgbClr val="FFFF00"/>
                </a:solidFill>
                <a:cs typeface="IrisUPC" pitchFamily="34" charset="-34"/>
                <a:sym typeface="Wingdings"/>
              </a:rPr>
              <a:t>	</a:t>
            </a:r>
            <a:r>
              <a:rPr lang="th-TH" sz="2400" b="1" dirty="0" smtClean="0">
                <a:solidFill>
                  <a:srgbClr val="FFC000"/>
                </a:solidFill>
                <a:cs typeface="IrisUPC" pitchFamily="34" charset="-34"/>
                <a:sym typeface="Wingdings"/>
              </a:rPr>
              <a:t> </a:t>
            </a:r>
            <a:r>
              <a:rPr lang="th-TH" sz="3200" b="1" dirty="0" smtClean="0">
                <a:solidFill>
                  <a:srgbClr val="FFC000"/>
                </a:solidFill>
                <a:cs typeface="IrisUPC" pitchFamily="34" charset="-34"/>
              </a:rPr>
              <a:t>ภาษาที่ใช้แก้บาปก็เหมือนกัน ต้องใช้ภาษาที่คุณพ่อเข้าใจได้</a:t>
            </a:r>
          </a:p>
          <a:p>
            <a:pPr defTabSz="274320">
              <a:lnSpc>
                <a:spcPct val="120000"/>
              </a:lnSpc>
            </a:pPr>
            <a:r>
              <a:rPr lang="th-TH" sz="2400" b="1" dirty="0" smtClean="0">
                <a:solidFill>
                  <a:srgbClr val="FFFF00"/>
                </a:solidFill>
                <a:cs typeface="IrisUPC" pitchFamily="34" charset="-34"/>
                <a:sym typeface="Wingdings"/>
              </a:rPr>
              <a:t>	</a:t>
            </a:r>
            <a:r>
              <a:rPr lang="th-TH" sz="2400" b="1" dirty="0" smtClean="0">
                <a:solidFill>
                  <a:schemeClr val="bg1"/>
                </a:solidFill>
                <a:cs typeface="IrisUPC" pitchFamily="34" charset="-34"/>
                <a:sym typeface="Wingdings"/>
              </a:rPr>
              <a:t>		</a:t>
            </a:r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พึงระลึกว่าการสารภาพบาปอย่างชัดเจนและตรงไปตรงมา</a:t>
            </a:r>
          </a:p>
          <a:p>
            <a:pPr defTabSz="274320">
              <a:lnSpc>
                <a:spcPct val="80000"/>
              </a:lnSpc>
            </a:pPr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			จะ</a:t>
            </a:r>
            <a:r>
              <a:rPr lang="th-TH" sz="3200" b="1" dirty="0">
                <a:solidFill>
                  <a:schemeClr val="bg1"/>
                </a:solidFill>
                <a:cs typeface="IrisUPC" pitchFamily="34" charset="-34"/>
              </a:rPr>
              <a:t>เกิดประโยชน์</a:t>
            </a:r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อย่างยิ่ง</a:t>
            </a:r>
            <a:endParaRPr lang="th-TH" sz="3200" b="1" dirty="0">
              <a:solidFill>
                <a:prstClr val="white"/>
              </a:solidFill>
              <a:cs typeface="IrisUPC" pitchFamily="34" charset="-34"/>
            </a:endParaRPr>
          </a:p>
          <a:p>
            <a:pPr algn="thaiDist"/>
            <a:endParaRPr lang="th-TH" sz="3200" b="1" dirty="0" smtClean="0">
              <a:solidFill>
                <a:prstClr val="white"/>
              </a:solidFill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42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"/>
            <a:ext cx="9144000" cy="5029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	</a:t>
            </a:r>
            <a:r>
              <a:rPr lang="th-TH" sz="4400" b="1" dirty="0" smtClean="0">
                <a:solidFill>
                  <a:srgbClr val="FFFF00"/>
                </a:solidFill>
                <a:cs typeface="IrisUPC" pitchFamily="34" charset="-34"/>
              </a:rPr>
              <a:t>ง. การใช้โทษบาป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 ตามปกติเมื่อพระสงฆ์แนะนำตักเตือนเสร็จแล้วก็จะกำหนดกิจการใช้โทษบาปให้กระทำ ซึ่งถือเป็นสิ่งที่เราต้องปฏิบัติให้ครบถ้วน และพึงระลึกเสมอว่า </a:t>
            </a:r>
            <a:r>
              <a:rPr lang="th-TH" sz="4400" b="1" dirty="0" smtClean="0">
                <a:solidFill>
                  <a:srgbClr val="FFFF00"/>
                </a:solidFill>
                <a:cs typeface="IrisUPC" pitchFamily="34" charset="-34"/>
              </a:rPr>
              <a:t>กิจการใช้โทษบาปที่พระสงฆ์กำหนด เป็นการกำหนดตามกฎระเบียบเท่านั้น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 สิ่งที่เราต้องกระทำในชีวิตประจำวันต้องมากกว่า กล่าวคือ ต้องตั้งใจจริงที่จะแก้ไข ไม่ทำผิดทำบาปอีกและต้องพยายามจริงๆ ตามข้อตั้งใจนั้น กระทำให้เป็นกิจวัตร คือ กระทำบ่อยๆ ทุกๆ วัน</a:t>
            </a:r>
          </a:p>
        </p:txBody>
      </p:sp>
    </p:spTree>
    <p:extLst>
      <p:ext uri="{BB962C8B-B14F-4D97-AF65-F5344CB8AC3E}">
        <p14:creationId xmlns:p14="http://schemas.microsoft.com/office/powerpoint/2010/main" val="385627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"/>
            <a:ext cx="9144000" cy="5029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4400" b="1" dirty="0" smtClean="0">
                <a:solidFill>
                  <a:srgbClr val="FFFF00"/>
                </a:solidFill>
                <a:cs typeface="IrisUPC" pitchFamily="34" charset="-34"/>
              </a:rPr>
              <a:t>	มีความผิดหรือบาปประเภทที่ต้องชดเชยด้วย 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นั่น คือ </a:t>
            </a:r>
            <a:r>
              <a:rPr lang="th-TH" sz="4400" b="1" dirty="0" smtClean="0">
                <a:solidFill>
                  <a:srgbClr val="FFFF00"/>
                </a:solidFill>
                <a:cs typeface="IrisUPC" pitchFamily="34" charset="-34"/>
              </a:rPr>
              <a:t>บาปที่ผิดยุติธรรม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 ถ้าต่อชื่อสียงก็ได้แก่</a:t>
            </a:r>
            <a:r>
              <a:rPr lang="th-TH" sz="4400" b="1" dirty="0" smtClean="0">
                <a:solidFill>
                  <a:srgbClr val="FFFF00"/>
                </a:solidFill>
                <a:cs typeface="IrisUPC" pitchFamily="34" charset="-34"/>
              </a:rPr>
              <a:t>การใส่ความนินทา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 ถ้าผิดต่อทรัพย์สินก็คือ</a:t>
            </a:r>
            <a:r>
              <a:rPr lang="th-TH" sz="4400" b="1" dirty="0" smtClean="0">
                <a:solidFill>
                  <a:srgbClr val="FFFF00"/>
                </a:solidFill>
                <a:cs typeface="IrisUPC" pitchFamily="34" charset="-34"/>
              </a:rPr>
              <a:t>การลักขโมย ฉ้อโกง 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ซึ่งทั้ง 2 ประการต้องชดเชยความเสียหายที่เกิดขึ้นแก่เขาด้วย ลำพังเพียงไปสารภาพบาปอย่างเดียวไม่เพียงพอ</a:t>
            </a:r>
          </a:p>
        </p:txBody>
      </p:sp>
    </p:spTree>
    <p:extLst>
      <p:ext uri="{BB962C8B-B14F-4D97-AF65-F5344CB8AC3E}">
        <p14:creationId xmlns:p14="http://schemas.microsoft.com/office/powerpoint/2010/main" val="41774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"/>
            <a:ext cx="9144000" cy="5029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	</a:t>
            </a:r>
            <a:r>
              <a:rPr lang="th-TH" sz="4400" b="1" dirty="0" smtClean="0">
                <a:solidFill>
                  <a:srgbClr val="FFFF00"/>
                </a:solidFill>
                <a:cs typeface="IrisUPC" pitchFamily="34" charset="-34"/>
              </a:rPr>
              <a:t>ศีลอภัยบาป 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เป็นศีลศักดิ์สิทธิ์ที่มิใช่มีพระพรในการยกบาปเหมือนยารักษาโรคเท่านั้น หากแต่ยังเป็นเหมือนยาบำรุงที่จะสร้างชีวิตฝ่ายวิญญาณ ฝ่ายจิตของเราให้เข้มแข็งต่อสู้กับการประจญล่อลวง ได้อีกด้วย</a:t>
            </a:r>
          </a:p>
          <a:p>
            <a:pPr algn="thaiDist">
              <a:lnSpc>
                <a:spcPct val="120000"/>
              </a:lnSpc>
            </a:pPr>
            <a:r>
              <a:rPr lang="th-TH" sz="3200" b="1" dirty="0">
                <a:solidFill>
                  <a:prstClr val="white"/>
                </a:solidFill>
                <a:cs typeface="IrisUPC" pitchFamily="34" charset="-34"/>
              </a:rPr>
              <a:t>	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ดังนั้น  เราจึงควรรับศีลอภัยบาปบ่อยๆ สม่ำเสมอ โดยปกติประมาณ 2 อาทิตย์ หรือ 1 เดือนต่อครั้ง แต่ถ้าหากมีความจำเป็นก็สามารถรับได้เสมอ เช่น ในกรณีมีบาปหนัก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47108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"/>
            <a:ext cx="9144000" cy="5029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3200" b="1" dirty="0" smtClean="0">
              <a:solidFill>
                <a:prstClr val="white"/>
              </a:solidFill>
              <a:cs typeface="IrisUPC" pitchFamily="34" charset="-34"/>
            </a:endParaRPr>
          </a:p>
          <a:p>
            <a:pPr algn="thaiDist"/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	</a:t>
            </a:r>
            <a:r>
              <a:rPr lang="th-TH" sz="4400" b="1" dirty="0" smtClean="0">
                <a:solidFill>
                  <a:srgbClr val="FFFF00"/>
                </a:solidFill>
                <a:cs typeface="IrisUPC" pitchFamily="34" charset="-34"/>
              </a:rPr>
              <a:t>ความลับของศีลอภัยบาป</a:t>
            </a:r>
          </a:p>
          <a:p>
            <a:pPr algn="thaiDist"/>
            <a:r>
              <a:rPr lang="th-TH" sz="3200" b="1" dirty="0">
                <a:solidFill>
                  <a:prstClr val="white"/>
                </a:solidFill>
                <a:cs typeface="IrisUPC" pitchFamily="34" charset="-34"/>
              </a:rPr>
              <a:t>	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พระสงฆ์ต้องถือเรื่องการมาสารภาพบาปของคริสตชนเป็นความลับสูงสุด พระสงฆ์องค์ใดก็ตามที่นำความลับในที่แก้บาปไปเปิดเผย จะถูกโทษจากพระศาสนจักรโดยอัตโนมัติ ให้ยุติหน้าที่ของการเป็นพระสงฆ์ทันที</a:t>
            </a:r>
          </a:p>
          <a:p>
            <a:pPr algn="thaiDist"/>
            <a:r>
              <a:rPr lang="th-TH" sz="3200" b="1" dirty="0">
                <a:solidFill>
                  <a:prstClr val="white"/>
                </a:solidFill>
                <a:cs typeface="IrisUPC" pitchFamily="34" charset="-34"/>
              </a:rPr>
              <a:t>	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อนึ่งเวลาไปสารภาพบาป ผู้สารภาพบาปจะรู้สึก </a:t>
            </a:r>
            <a:r>
              <a:rPr lang="th-TH" sz="4400" b="1" dirty="0" smtClean="0">
                <a:solidFill>
                  <a:srgbClr val="FFFF00"/>
                </a:solidFill>
                <a:cs typeface="IrisUPC" pitchFamily="34" charset="-34"/>
              </a:rPr>
              <a:t>“อาย”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 พระสงฆ์ บางครั้งเป็นเหตุให้ไม่กล้าสารภาพบาปบางประการเลยกลายเป็นสาเหตุให้ไม่ได้รับการอภัยบาป </a:t>
            </a:r>
            <a:r>
              <a:rPr lang="th-TH" sz="4000" b="1" dirty="0" smtClean="0">
                <a:solidFill>
                  <a:srgbClr val="FFFF00"/>
                </a:solidFill>
                <a:cs typeface="IrisUPC" pitchFamily="34" charset="-34"/>
              </a:rPr>
              <a:t>ความอายนี้ถือเป็นโทษอย่างหนึ่ง</a:t>
            </a:r>
            <a:r>
              <a:rPr lang="th-TH" sz="3200" b="1" dirty="0" smtClean="0">
                <a:solidFill>
                  <a:prstClr val="white"/>
                </a:solidFill>
                <a:cs typeface="IrisUPC" pitchFamily="34" charset="-34"/>
              </a:rPr>
              <a:t>เหมือนกัน ดังนั้น เมื่อจะแก้บาปต้องตั้งใจจริงและถ้ารู้สึกอายก็ต้องยอมรับ เพราะมันคือโทษอย่างหนึ่งที่เราต้องชดเชยความผิด</a:t>
            </a:r>
            <a:endParaRPr lang="th-TH" sz="3200" b="1" dirty="0">
              <a:solidFill>
                <a:prstClr val="white"/>
              </a:solidFill>
              <a:cs typeface="IrisUPC" pitchFamily="34" charset="-34"/>
            </a:endParaRPr>
          </a:p>
          <a:p>
            <a:pPr algn="thaiDist"/>
            <a:endParaRPr lang="th-TH" sz="3200" b="1" dirty="0" smtClean="0">
              <a:solidFill>
                <a:prstClr val="white"/>
              </a:solidFill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15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พ่อ\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9629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15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9144000" cy="52578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962525"/>
            <a:ext cx="9144000" cy="353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4320">
              <a:lnSpc>
                <a:spcPct val="130000"/>
              </a:lnSpc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2. บาป หรือ ความผิดที่ได้กระทำก่อให้เกิดผลร้าย</a:t>
            </a:r>
          </a:p>
          <a:p>
            <a:pPr defTabSz="182880">
              <a:lnSpc>
                <a:spcPct val="130000"/>
              </a:lnSpc>
            </a:pP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-	ต่อตนเอง (ความสัมพันธ์กับพระเจ้าและมนุษย์)</a:t>
            </a:r>
          </a:p>
          <a:p>
            <a:pPr defTabSz="182880">
              <a:lnSpc>
                <a:spcPct val="130000"/>
              </a:lnSpc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-	ต่อส่วนรวม (พระศาสนจักร , โลก)</a:t>
            </a:r>
          </a:p>
          <a:p>
            <a:pPr defTabSz="182880">
              <a:lnSpc>
                <a:spcPct val="130000"/>
              </a:lnSpc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598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9144000" cy="52578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50416"/>
            <a:ext cx="9144000" cy="394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4320">
              <a:lnSpc>
                <a:spcPct val="130000"/>
              </a:lnSpc>
            </a:pPr>
            <a:r>
              <a:rPr lang="th-TH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3. </a:t>
            </a:r>
            <a:r>
              <a:rPr lang="th-TH" sz="4400" b="1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พระเมตตาของพระเป็นเจ้า โดยองค์พระเยซูคริสตเจ้า</a:t>
            </a:r>
          </a:p>
          <a:p>
            <a:pPr defTabSz="182880">
              <a:lnSpc>
                <a:spcPct val="130000"/>
              </a:lnSpc>
            </a:pPr>
            <a:r>
              <a:rPr lang="th-TH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	ทรงตั้งศีลอภัยบาป</a:t>
            </a:r>
          </a:p>
          <a:p>
            <a:pPr defTabSz="182880">
              <a:lnSpc>
                <a:spcPct val="13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-	พระเยซูทรงมอบอำนาจในการยกบาปให้มนุษย์</a:t>
            </a:r>
            <a:endParaRPr lang="en-US" sz="4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80000"/>
              </a:lnSpc>
            </a:pP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	</a:t>
            </a: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(พระสงฆ์)</a:t>
            </a:r>
          </a:p>
          <a:p>
            <a:pPr defTabSz="182880">
              <a:lnSpc>
                <a:spcPct val="13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-	เพราะทรงรักมนุษย์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686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9" y="533400"/>
            <a:ext cx="9144000" cy="52578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75884"/>
            <a:ext cx="914400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4320">
              <a:lnSpc>
                <a:spcPct val="13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4. เป็นเรื่องของความสำนึกกลับใจอย่างแท้จริง</a:t>
            </a:r>
            <a:endParaRPr lang="th-TH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13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-	ยอมรับว่าตนเองมีความผิดพลาด</a:t>
            </a:r>
          </a:p>
          <a:p>
            <a:pPr defTabSz="182880">
              <a:lnSpc>
                <a:spcPct val="13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-	พร้อมทุกอย่างที่จะแก้ไข ชดเชยความ</a:t>
            </a: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เสียหายอันเกิด</a:t>
            </a:r>
            <a:endParaRPr lang="th-TH" sz="4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8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	จากความผิดพลาดนั้น</a:t>
            </a:r>
          </a:p>
          <a:p>
            <a:pPr defTabSz="182880">
              <a:lnSpc>
                <a:spcPct val="13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-	พร้อมที่จะปฏิบัติตามพิธีการต่างๆ ทั้งภายนอกและ</a:t>
            </a:r>
          </a:p>
          <a:p>
            <a:pPr defTabSz="182880">
              <a:lnSpc>
                <a:spcPct val="80000"/>
              </a:lnSpc>
            </a:pP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ภายในจิตใจแห่งศีลอภัยบาป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16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9144000" cy="52578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4320">
              <a:lnSpc>
                <a:spcPct val="13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5. ความคิดเรื่องบาปหนักและบาปเบา</a:t>
            </a:r>
          </a:p>
          <a:p>
            <a:pPr defTabSz="182880">
              <a:lnSpc>
                <a:spcPct val="125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-	ปัจจุบันจะอธิบายถึงบาปโดยไม่เน้นว่าหนักหรือเบา</a:t>
            </a:r>
          </a:p>
          <a:p>
            <a:pPr defTabSz="182880">
              <a:lnSpc>
                <a:spcPct val="13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-	ให้รู้ว่าบาปคือความบกพร่องที่เกิดขึ้น 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90000"/>
              </a:lnSpc>
            </a:pP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	</a:t>
            </a: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และถ้าปล่อยเอาไว้ วันหนึ่งจะกลายเป็นเรื่องใหญ่</a:t>
            </a:r>
          </a:p>
          <a:p>
            <a:pPr defTabSz="182880">
              <a:lnSpc>
                <a:spcPct val="13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-	บาปจึงเป็นข้อบกพร่องที่เกิดขึ้น  และทำให้	</a:t>
            </a:r>
            <a:endParaRPr lang="en-US" sz="4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9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	ความสัมพันธ์เป็นหนึ่งเดียวกับพระและมนุษย์ไม่ดี</a:t>
            </a:r>
          </a:p>
          <a:p>
            <a:pPr defTabSz="182880">
              <a:lnSpc>
                <a:spcPct val="9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ถ้าปล่อยเอาไว้ความสัมพันธ์นั้นจะสูญสิ้นไปได้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848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3400"/>
            <a:ext cx="9144000" cy="52578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79086"/>
            <a:ext cx="9144000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74320">
              <a:lnSpc>
                <a:spcPct val="130000"/>
              </a:lnSpc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1. </a:t>
            </a:r>
            <a:r>
              <a:rPr lang="th-TH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พิธีศีลอภัยบาปนั้น ปกติแล้วให้ดำเนินไปดังนี้</a:t>
            </a:r>
            <a:endParaRPr lang="th-TH" sz="4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/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</a:t>
            </a:r>
            <a:r>
              <a:rPr lang="th-TH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  <a:sym typeface="Wingdings"/>
              </a:rPr>
              <a:t></a:t>
            </a:r>
            <a:r>
              <a:rPr lang="th-TH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  <a:sym typeface="Wingdings"/>
              </a:rPr>
              <a:t>	</a:t>
            </a:r>
            <a:r>
              <a:rPr lang="th-TH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กระทำเฉพาะแต่ละคน</a:t>
            </a:r>
          </a:p>
          <a:p>
            <a:pPr defTabSz="182880"/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</a:t>
            </a:r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  <a:sym typeface="Wingdings"/>
              </a:rPr>
              <a:t>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สวดภาวนา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/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</a:t>
            </a:r>
            <a:r>
              <a:rPr lang="th-TH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  <a:sym typeface="Wingdings"/>
              </a:rPr>
              <a:t>	</a:t>
            </a:r>
            <a:r>
              <a:rPr lang="th-TH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พิจารณาบาป</a:t>
            </a:r>
            <a:endParaRPr lang="th-TH" sz="3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/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</a:t>
            </a:r>
            <a:r>
              <a:rPr lang="th-TH" sz="2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  <a:sym typeface="Wingdings"/>
              </a:rPr>
              <a:t></a:t>
            </a:r>
            <a:r>
              <a:rPr lang="en-US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เป็นทุกข์ถึงบาป</a:t>
            </a:r>
          </a:p>
          <a:p>
            <a:pPr defTabSz="182880"/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</a:t>
            </a:r>
            <a:r>
              <a:rPr lang="th-TH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  <a:sym typeface="Wingdings"/>
              </a:rPr>
              <a:t>	</a:t>
            </a:r>
            <a:r>
              <a:rPr lang="th-TH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สารภาพบาป</a:t>
            </a:r>
          </a:p>
          <a:p>
            <a:pPr defTabSz="182880"/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</a:t>
            </a:r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  <a:sym typeface="Wingdings"/>
              </a:rPr>
              <a:t>	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รับการอภัยบาป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</a:t>
            </a:r>
            <a:r>
              <a:rPr lang="th-TH" sz="2400" b="1" dirty="0" smtClean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  <a:sym typeface="Wingdings"/>
              </a:rPr>
              <a:t>	</a:t>
            </a:r>
            <a:r>
              <a:rPr lang="th-TH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ใช้โทษบาป</a:t>
            </a:r>
            <a:endParaRPr lang="en-US" sz="3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0531" y="0"/>
            <a:ext cx="5985669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  <a:spcBef>
                <a:spcPts val="1200"/>
              </a:spcBef>
            </a:pPr>
            <a:endParaRPr lang="en-US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39" y="136891"/>
            <a:ext cx="1940561" cy="1082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1839" y="136891"/>
            <a:ext cx="1940561" cy="10823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0532" y="68759"/>
            <a:ext cx="598566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th-TH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การประกอบพิธีศีลอภัยบาป</a:t>
            </a:r>
            <a:endParaRPr lang="en-US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87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9144000" cy="52578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465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74320">
              <a:lnSpc>
                <a:spcPct val="13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2.	การอภัยบาป (ยกบาป) รวมหลายคนพร้อมกัน </a:t>
            </a:r>
          </a:p>
          <a:p>
            <a:pPr lvl="0" defTabSz="274320">
              <a:lnSpc>
                <a:spcPct val="80000"/>
              </a:lnSpc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กระทำไม่ได้ 	เว้นแต่ว่า</a:t>
            </a:r>
            <a:endParaRPr lang="th-TH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lvl="0" defTabSz="182880">
              <a:lnSpc>
                <a:spcPct val="150000"/>
              </a:lnSpc>
            </a:pP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</a:t>
            </a:r>
            <a:r>
              <a:rPr lang="en-US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ภัยความตายคุกคาม  สงคราม  เรือจม  และขาดพระสงฆ์</a:t>
            </a:r>
            <a:endParaRPr lang="th-TH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lvl="0" defTabSz="182880">
              <a:lnSpc>
                <a:spcPct val="150000"/>
              </a:lnSpc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	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มีคนจำนวนมาก พระสงฆ์ไม่พอ  ต้องรีบไปสารภาพบาป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lvl="0" defTabSz="182880">
              <a:lnSpc>
                <a:spcPct val="150000"/>
              </a:lnSpc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	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อำนาจนี้อยู่กับพระสังฆราชด้วย</a:t>
            </a:r>
            <a:endParaRPr lang="th-TH" sz="3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lvl="0" defTabSz="182880"/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25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9144000" cy="52578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06708"/>
            <a:ext cx="9144000" cy="459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4320">
              <a:lnSpc>
                <a:spcPct val="130000"/>
              </a:lnSpc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3.	สถานที่เพื่อฟังการสารภาพบาป		</a:t>
            </a:r>
            <a:endParaRPr lang="th-TH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120000"/>
              </a:lnSpc>
            </a:pP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  <a:sym typeface="Wingdings"/>
              </a:rPr>
              <a:t></a:t>
            </a:r>
            <a:r>
              <a:rPr lang="th-TH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ปกติ คือ วัด</a:t>
            </a:r>
            <a:endParaRPr lang="th-TH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120000"/>
              </a:lnSpc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  <a:sym typeface="Wingdings"/>
              </a:rPr>
              <a:t>	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อยู่ในสถานที่เปิดเผย มองเห็นได้ มีฉากกั้น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120000"/>
              </a:lnSpc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  <a:sym typeface="Wingdings"/>
              </a:rPr>
              <a:t>	</a:t>
            </a:r>
            <a:r>
              <a:rPr lang="th-TH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บางกรณีจำเป็น อาจใช้ในสถานที่ๆ เหมาะสม</a:t>
            </a:r>
          </a:p>
          <a:p>
            <a:pPr defTabSz="182880">
              <a:lnSpc>
                <a:spcPct val="120000"/>
              </a:lnSpc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</a:t>
            </a: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2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  <a:sym typeface="Wingdings"/>
              </a:rPr>
              <a:t>	</a:t>
            </a:r>
            <a:r>
              <a:rPr lang="th-TH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บางครั้งขอแก้บาปแบบปรึกษาหารือก็ได้</a:t>
            </a:r>
          </a:p>
          <a:p>
            <a:pPr defTabSz="182880">
              <a:lnSpc>
                <a:spcPct val="80000"/>
              </a:lnSpc>
            </a:pPr>
            <a:r>
              <a:rPr lang="th-TH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							(</a:t>
            </a:r>
            <a:r>
              <a:rPr lang="th-TH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ในกรณีใช้</a:t>
            </a:r>
            <a:r>
              <a:rPr lang="th-TH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เวลานานๆ)</a:t>
            </a:r>
            <a:r>
              <a:rPr lang="th-TH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หรือ ที่เราเรียกว่า </a:t>
            </a:r>
            <a:endParaRPr lang="th-TH" sz="3600" b="1" dirty="0" smtClean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defTabSz="182880">
              <a:lnSpc>
                <a:spcPct val="80000"/>
              </a:lnSpc>
            </a:pPr>
            <a:r>
              <a:rPr lang="th-TH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	“</a:t>
            </a:r>
            <a:r>
              <a:rPr lang="th-TH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ปรึกษาวิญญาณ</a:t>
            </a:r>
            <a:r>
              <a:rPr lang="th-TH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”</a:t>
            </a:r>
            <a:endParaRPr lang="th-TH" sz="36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17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72</Words>
  <Application>Microsoft Office PowerPoint</Application>
  <PresentationFormat>On-screen Show (4:3)</PresentationFormat>
  <Paragraphs>124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hpi7</dc:creator>
  <cp:lastModifiedBy>hpi7</cp:lastModifiedBy>
  <cp:revision>67</cp:revision>
  <dcterms:created xsi:type="dcterms:W3CDTF">2014-08-22T09:34:20Z</dcterms:created>
  <dcterms:modified xsi:type="dcterms:W3CDTF">2014-08-26T03:08:57Z</dcterms:modified>
</cp:coreProperties>
</file>